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hz2p4/7Irc851D4JONeP3eSMOF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CD4A39A-C151-4249-8C0A-AB9A2164BDF5}">
  <a:tblStyle styleId="{ACD4A39A-C151-4249-8C0A-AB9A2164BDF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2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4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5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5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7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8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9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0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0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Diapositiva de título">
  <p:cSld name="6_Diapositiva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2084A6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37283" y="177329"/>
            <a:ext cx="845161" cy="5644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4"/>
          <p:cNvSpPr txBox="1"/>
          <p:nvPr>
            <p:ph type="title"/>
          </p:nvPr>
        </p:nvSpPr>
        <p:spPr>
          <a:xfrm>
            <a:off x="1524003" y="1681160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  <a:defRPr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" type="subTitle"/>
          </p:nvPr>
        </p:nvSpPr>
        <p:spPr>
          <a:xfrm>
            <a:off x="1524003" y="4160840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Diapositiva de título">
  <p:cSld name="10_Diapositiva de título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6"/>
          <p:cNvPicPr preferRelativeResize="0"/>
          <p:nvPr/>
        </p:nvPicPr>
        <p:blipFill rotWithShape="1">
          <a:blip r:embed="rId2">
            <a:alphaModFix/>
          </a:blip>
          <a:srcRect b="-1" l="34525" r="22863" t="104562"/>
          <a:stretch/>
        </p:blipFill>
        <p:spPr>
          <a:xfrm flipH="1" rot="10799991">
            <a:off x="-1" y="5715347"/>
            <a:ext cx="6088825" cy="114265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0" y="4591879"/>
            <a:ext cx="7010403" cy="2266120"/>
          </a:xfrm>
          <a:prstGeom prst="rect">
            <a:avLst/>
          </a:prstGeom>
          <a:solidFill>
            <a:srgbClr val="FFFFFF">
              <a:alpha val="73725"/>
            </a:srgbClr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1434" y="177329"/>
            <a:ext cx="841010" cy="56446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" name="Google Shape;95;p16"/>
          <p:cNvCxnSpPr/>
          <p:nvPr/>
        </p:nvCxnSpPr>
        <p:spPr>
          <a:xfrm>
            <a:off x="0" y="939802"/>
            <a:ext cx="7010403" cy="0"/>
          </a:xfrm>
          <a:prstGeom prst="straightConnector1">
            <a:avLst/>
          </a:prstGeom>
          <a:noFill/>
          <a:ln cap="flat" cmpd="sng" w="9525">
            <a:solidFill>
              <a:srgbClr val="9DC03C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96" name="Google Shape;96;p16"/>
          <p:cNvSpPr txBox="1"/>
          <p:nvPr>
            <p:ph type="title"/>
          </p:nvPr>
        </p:nvSpPr>
        <p:spPr>
          <a:xfrm>
            <a:off x="292095" y="283061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  <a:defRPr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6"/>
          <p:cNvSpPr txBox="1"/>
          <p:nvPr>
            <p:ph idx="1" type="subTitle"/>
          </p:nvPr>
        </p:nvSpPr>
        <p:spPr>
          <a:xfrm>
            <a:off x="292095" y="1137806"/>
            <a:ext cx="9144000" cy="512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DC03C"/>
              </a:buClr>
              <a:buSzPts val="2000"/>
              <a:buNone/>
              <a:defRPr sz="2000">
                <a:solidFill>
                  <a:srgbClr val="9DC03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8"/>
          <p:cNvSpPr txBox="1"/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8"/>
          <p:cNvSpPr txBox="1"/>
          <p:nvPr>
            <p:ph idx="1" type="subTitle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8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8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8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9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9"/>
          <p:cNvSpPr txBox="1"/>
          <p:nvPr>
            <p:ph idx="1" type="body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0"/>
          <p:cNvSpPr txBox="1"/>
          <p:nvPr>
            <p:ph type="title"/>
          </p:nvPr>
        </p:nvSpPr>
        <p:spPr>
          <a:xfrm>
            <a:off x="831847" y="1709735"/>
            <a:ext cx="10515600" cy="2852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30"/>
          <p:cNvSpPr txBox="1"/>
          <p:nvPr>
            <p:ph idx="1" type="body"/>
          </p:nvPr>
        </p:nvSpPr>
        <p:spPr>
          <a:xfrm>
            <a:off x="831847" y="4589465"/>
            <a:ext cx="105156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  <a:defRPr sz="2400">
                <a:solidFill>
                  <a:srgbClr val="898989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30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30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1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1"/>
          <p:cNvSpPr txBox="1"/>
          <p:nvPr>
            <p:ph idx="1" type="body"/>
          </p:nvPr>
        </p:nvSpPr>
        <p:spPr>
          <a:xfrm>
            <a:off x="838203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31"/>
          <p:cNvSpPr txBox="1"/>
          <p:nvPr>
            <p:ph idx="2" type="body"/>
          </p:nvPr>
        </p:nvSpPr>
        <p:spPr>
          <a:xfrm>
            <a:off x="6172200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31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31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/>
          <p:nvPr>
            <p:ph type="title"/>
          </p:nvPr>
        </p:nvSpPr>
        <p:spPr>
          <a:xfrm>
            <a:off x="839784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2"/>
          <p:cNvSpPr txBox="1"/>
          <p:nvPr>
            <p:ph idx="1" type="body"/>
          </p:nvPr>
        </p:nvSpPr>
        <p:spPr>
          <a:xfrm>
            <a:off x="839784" y="1681160"/>
            <a:ext cx="5157782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32"/>
          <p:cNvSpPr txBox="1"/>
          <p:nvPr>
            <p:ph idx="2" type="body"/>
          </p:nvPr>
        </p:nvSpPr>
        <p:spPr>
          <a:xfrm>
            <a:off x="839784" y="2505071"/>
            <a:ext cx="5157782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32"/>
          <p:cNvSpPr txBox="1"/>
          <p:nvPr>
            <p:ph idx="3" type="body"/>
          </p:nvPr>
        </p:nvSpPr>
        <p:spPr>
          <a:xfrm>
            <a:off x="6172200" y="1681160"/>
            <a:ext cx="5183184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32"/>
          <p:cNvSpPr txBox="1"/>
          <p:nvPr>
            <p:ph idx="4" type="body"/>
          </p:nvPr>
        </p:nvSpPr>
        <p:spPr>
          <a:xfrm>
            <a:off x="6172200" y="2505071"/>
            <a:ext cx="5183184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32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2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3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3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3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4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4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4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5"/>
          <p:cNvSpPr txBox="1"/>
          <p:nvPr>
            <p:ph idx="1" type="body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35"/>
          <p:cNvSpPr txBox="1"/>
          <p:nvPr>
            <p:ph idx="2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5" name="Google Shape;145;p35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5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5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6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6"/>
          <p:cNvSpPr/>
          <p:nvPr>
            <p:ph idx="2" type="pic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Google Shape;151;p36"/>
          <p:cNvSpPr txBox="1"/>
          <p:nvPr>
            <p:ph idx="1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36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6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6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7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7"/>
          <p:cNvSpPr txBox="1"/>
          <p:nvPr>
            <p:ph idx="1" type="body"/>
          </p:nvPr>
        </p:nvSpPr>
        <p:spPr>
          <a:xfrm rot="5400000">
            <a:off x="3920335" y="-1256505"/>
            <a:ext cx="4351336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37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7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8"/>
          <p:cNvSpPr txBox="1"/>
          <p:nvPr>
            <p:ph type="title"/>
          </p:nvPr>
        </p:nvSpPr>
        <p:spPr>
          <a:xfrm rot="5400000">
            <a:off x="7133436" y="1956596"/>
            <a:ext cx="5811834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8"/>
          <p:cNvSpPr txBox="1"/>
          <p:nvPr>
            <p:ph idx="1" type="body"/>
          </p:nvPr>
        </p:nvSpPr>
        <p:spPr>
          <a:xfrm rot="5400000">
            <a:off x="1799434" y="-596102"/>
            <a:ext cx="5811834" cy="7734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4" name="Google Shape;164;p38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8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8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Diapositiva de título">
  <p:cSld name="6_Diapositiva de título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9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2084A6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37283" y="177329"/>
            <a:ext cx="845161" cy="564468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9"/>
          <p:cNvSpPr txBox="1"/>
          <p:nvPr>
            <p:ph type="title"/>
          </p:nvPr>
        </p:nvSpPr>
        <p:spPr>
          <a:xfrm>
            <a:off x="1524003" y="1681160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  <a:defRPr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1" type="subTitle"/>
          </p:nvPr>
        </p:nvSpPr>
        <p:spPr>
          <a:xfrm>
            <a:off x="1524003" y="4160840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2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5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5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5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eb.archive.org/web/20130810002235/http:/www.designforalleurope.org/About-EIDD/" TargetMode="External"/><Relationship Id="rId4" Type="http://schemas.openxmlformats.org/officeDocument/2006/relationships/hyperlink" Target="https://web.archive.org/web/20130810002235/http:/www.designforalleurope.org/About-EIDD/" TargetMode="External"/><Relationship Id="rId5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"/>
          <p:cNvSpPr/>
          <p:nvPr/>
        </p:nvSpPr>
        <p:spPr>
          <a:xfrm>
            <a:off x="770234" y="1"/>
            <a:ext cx="6488456" cy="3036711"/>
          </a:xfrm>
          <a:custGeom>
            <a:rect b="b" l="l" r="r" t="t"/>
            <a:pathLst>
              <a:path extrusionOk="0" h="3036711" w="6488456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dk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0" y="2896216"/>
            <a:ext cx="5198011" cy="3957242"/>
          </a:xfrm>
          <a:custGeom>
            <a:rect b="b" l="l" r="r" t="t"/>
            <a:pathLst>
              <a:path extrusionOk="0" h="3957242" w="5198011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dk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"/>
          <p:cNvSpPr/>
          <p:nvPr/>
        </p:nvSpPr>
        <p:spPr>
          <a:xfrm>
            <a:off x="5759837" y="495702"/>
            <a:ext cx="6428625" cy="6357756"/>
          </a:xfrm>
          <a:custGeom>
            <a:rect b="b" l="l" r="r" t="t"/>
            <a:pathLst>
              <a:path extrusionOk="0" h="6357756" w="6428625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dk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5924429" y="660294"/>
            <a:ext cx="6264033" cy="6193164"/>
          </a:xfrm>
          <a:custGeom>
            <a:rect b="b" l="l" r="r" t="t"/>
            <a:pathLst>
              <a:path extrusionOk="0" h="6193164" w="6264033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rgbClr val="59593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"/>
          <p:cNvSpPr txBox="1"/>
          <p:nvPr>
            <p:ph type="title"/>
          </p:nvPr>
        </p:nvSpPr>
        <p:spPr>
          <a:xfrm>
            <a:off x="5968245" y="2962447"/>
            <a:ext cx="6384809" cy="2024404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  <a:buNone/>
            </a:pPr>
            <a:r>
              <a:rPr lang="es-ES" sz="4900">
                <a:latin typeface="Calibri"/>
                <a:ea typeface="Calibri"/>
                <a:cs typeface="Calibri"/>
                <a:sym typeface="Calibri"/>
              </a:rPr>
              <a:t>DOCENCIA COMPARTIDA</a:t>
            </a:r>
            <a:br>
              <a:rPr lang="es-ES" sz="420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4200">
                <a:latin typeface="Calibri"/>
                <a:ea typeface="Calibri"/>
                <a:cs typeface="Calibri"/>
                <a:sym typeface="Calibri"/>
              </a:rPr>
            </a:br>
            <a:r>
              <a:rPr lang="es-ES" sz="3100">
                <a:latin typeface="Calibri"/>
                <a:ea typeface="Calibri"/>
                <a:cs typeface="Calibri"/>
                <a:sym typeface="Calibri"/>
              </a:rPr>
              <a:t>DOS PROFESORES DENTRO DEL AULA</a:t>
            </a:r>
            <a:br>
              <a:rPr lang="es-ES" sz="4200">
                <a:latin typeface="Calibri"/>
                <a:ea typeface="Calibri"/>
                <a:cs typeface="Calibri"/>
                <a:sym typeface="Calibri"/>
              </a:rPr>
            </a:br>
            <a:endParaRPr sz="4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1"/>
          <p:cNvPicPr preferRelativeResize="0"/>
          <p:nvPr/>
        </p:nvPicPr>
        <p:blipFill rotWithShape="1">
          <a:blip r:embed="rId3">
            <a:alphaModFix/>
          </a:blip>
          <a:srcRect b="0" l="0" r="0" t="16816"/>
          <a:stretch/>
        </p:blipFill>
        <p:spPr>
          <a:xfrm>
            <a:off x="979870" y="2"/>
            <a:ext cx="6069184" cy="2839783"/>
          </a:xfrm>
          <a:custGeom>
            <a:rect b="b" l="l" r="r" t="t"/>
            <a:pathLst>
              <a:path extrusionOk="0" h="2839783" w="6069184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id="182" name="Google Shape;182;p1"/>
          <p:cNvPicPr preferRelativeResize="0"/>
          <p:nvPr/>
        </p:nvPicPr>
        <p:blipFill rotWithShape="1">
          <a:blip r:embed="rId4">
            <a:alphaModFix/>
          </a:blip>
          <a:srcRect b="3" l="0" r="4" t="9796"/>
          <a:stretch/>
        </p:blipFill>
        <p:spPr>
          <a:xfrm>
            <a:off x="1" y="3120244"/>
            <a:ext cx="5001415" cy="3733214"/>
          </a:xfrm>
          <a:custGeom>
            <a:rect b="b" l="l" r="r" t="t"/>
            <a:pathLst>
              <a:path extrusionOk="0" h="3733214" w="5001415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"/>
          <p:cNvSpPr txBox="1"/>
          <p:nvPr>
            <p:ph type="title"/>
          </p:nvPr>
        </p:nvSpPr>
        <p:spPr>
          <a:xfrm>
            <a:off x="1758951" y="371676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COMPARTIDA. </a:t>
            </a:r>
            <a:endParaRPr/>
          </a:p>
        </p:txBody>
      </p:sp>
      <p:sp>
        <p:nvSpPr>
          <p:cNvPr id="253" name="Google Shape;253;p11"/>
          <p:cNvSpPr txBox="1"/>
          <p:nvPr/>
        </p:nvSpPr>
        <p:spPr>
          <a:xfrm>
            <a:off x="182406" y="1008214"/>
            <a:ext cx="11036295" cy="513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Metodologías y organizaciones del aula que favorecen la docencia compartida.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Grupos o zonas de trabajo.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EQUIPOS COOPERATIVOS</a:t>
            </a:r>
            <a:endParaRPr/>
          </a:p>
        </p:txBody>
      </p:sp>
      <p:pic>
        <p:nvPicPr>
          <p:cNvPr id="254" name="Google Shape;25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5" name="Google Shape;255;p11"/>
          <p:cNvGrpSpPr/>
          <p:nvPr/>
        </p:nvGrpSpPr>
        <p:grpSpPr>
          <a:xfrm>
            <a:off x="627867" y="2204805"/>
            <a:ext cx="1104265" cy="2075815"/>
            <a:chOff x="0" y="0"/>
            <a:chExt cx="1104896" cy="2076447"/>
          </a:xfrm>
        </p:grpSpPr>
        <p:sp>
          <p:nvSpPr>
            <p:cNvPr id="256" name="Google Shape;256;p11"/>
            <p:cNvSpPr/>
            <p:nvPr/>
          </p:nvSpPr>
          <p:spPr>
            <a:xfrm>
              <a:off x="0" y="264518"/>
              <a:ext cx="1104896" cy="1811929"/>
            </a:xfrm>
            <a:prstGeom prst="rect">
              <a:avLst/>
            </a:prstGeom>
            <a:solidFill>
              <a:srgbClr val="4472C4"/>
            </a:solidFill>
            <a:ln cap="flat" cmpd="sng" w="12700">
              <a:solidFill>
                <a:srgbClr val="2F528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Zona  de 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explicación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57" name="Google Shape;257;p11"/>
            <p:cNvSpPr/>
            <p:nvPr/>
          </p:nvSpPr>
          <p:spPr>
            <a:xfrm>
              <a:off x="254788" y="0"/>
              <a:ext cx="583405" cy="180978"/>
            </a:xfrm>
            <a:prstGeom prst="rect">
              <a:avLst/>
            </a:prstGeom>
            <a:solidFill>
              <a:srgbClr val="ED7D31"/>
            </a:solidFill>
            <a:ln cap="flat" cmpd="sng" w="12700">
              <a:solidFill>
                <a:srgbClr val="AE5A2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8" name="Google Shape;258;p11"/>
          <p:cNvGrpSpPr/>
          <p:nvPr/>
        </p:nvGrpSpPr>
        <p:grpSpPr>
          <a:xfrm>
            <a:off x="2206450" y="2158991"/>
            <a:ext cx="1238250" cy="2114455"/>
            <a:chOff x="-736671" y="154197"/>
            <a:chExt cx="1238253" cy="2115125"/>
          </a:xfrm>
        </p:grpSpPr>
        <p:sp>
          <p:nvSpPr>
            <p:cNvPr id="259" name="Google Shape;259;p11"/>
            <p:cNvSpPr/>
            <p:nvPr/>
          </p:nvSpPr>
          <p:spPr>
            <a:xfrm>
              <a:off x="-736671" y="579895"/>
              <a:ext cx="1238253" cy="1689427"/>
            </a:xfrm>
            <a:prstGeom prst="rect">
              <a:avLst/>
            </a:prstGeom>
            <a:solidFill>
              <a:srgbClr val="4472C4"/>
            </a:solidFill>
            <a:ln cap="flat" cmpd="sng" w="12700">
              <a:solidFill>
                <a:srgbClr val="2F528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Zona  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de 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práctica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60" name="Google Shape;260;p11"/>
            <p:cNvSpPr/>
            <p:nvPr/>
          </p:nvSpPr>
          <p:spPr>
            <a:xfrm>
              <a:off x="-405233" y="154197"/>
              <a:ext cx="575377" cy="200025"/>
            </a:xfrm>
            <a:prstGeom prst="rect">
              <a:avLst/>
            </a:prstGeom>
            <a:solidFill>
              <a:srgbClr val="ED7D31"/>
            </a:solidFill>
            <a:ln cap="flat" cmpd="sng" w="12700">
              <a:solidFill>
                <a:srgbClr val="AE5A2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11"/>
          <p:cNvSpPr/>
          <p:nvPr/>
        </p:nvSpPr>
        <p:spPr>
          <a:xfrm>
            <a:off x="-138546" y="-69273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2" name="Google Shape;262;p11"/>
          <p:cNvGrpSpPr/>
          <p:nvPr/>
        </p:nvGrpSpPr>
        <p:grpSpPr>
          <a:xfrm>
            <a:off x="6976673" y="2158991"/>
            <a:ext cx="4332818" cy="3396758"/>
            <a:chOff x="7564582" y="3089565"/>
            <a:chExt cx="4332818" cy="3396758"/>
          </a:xfrm>
        </p:grpSpPr>
        <p:grpSp>
          <p:nvGrpSpPr>
            <p:cNvPr id="263" name="Google Shape;263;p11"/>
            <p:cNvGrpSpPr/>
            <p:nvPr/>
          </p:nvGrpSpPr>
          <p:grpSpPr>
            <a:xfrm>
              <a:off x="7564582" y="4585854"/>
              <a:ext cx="2092036" cy="1900469"/>
              <a:chOff x="6730789" y="2432051"/>
              <a:chExt cx="838203" cy="1190523"/>
            </a:xfrm>
          </p:grpSpPr>
          <p:sp>
            <p:nvSpPr>
              <p:cNvPr id="264" name="Google Shape;264;p11"/>
              <p:cNvSpPr/>
              <p:nvPr/>
            </p:nvSpPr>
            <p:spPr>
              <a:xfrm>
                <a:off x="6730789" y="2728026"/>
                <a:ext cx="838203" cy="894548"/>
              </a:xfrm>
              <a:prstGeom prst="rect">
                <a:avLst/>
              </a:prstGeom>
              <a:solidFill>
                <a:srgbClr val="4472C4"/>
              </a:solidFill>
              <a:ln cap="flat" cmpd="sng" w="12700">
                <a:solidFill>
                  <a:srgbClr val="2F528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0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Zona  de 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marR="0" rtl="0" algn="ctr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0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explicación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marR="0" rtl="0" algn="ctr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>
                <a:off x="6986181" y="2432051"/>
                <a:ext cx="327419" cy="96862"/>
              </a:xfrm>
              <a:prstGeom prst="rect">
                <a:avLst/>
              </a:prstGeom>
              <a:solidFill>
                <a:srgbClr val="ED7D31"/>
              </a:solidFill>
              <a:ln cap="flat" cmpd="sng" w="12700">
                <a:solidFill>
                  <a:srgbClr val="AE5A2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6" name="Google Shape;266;p11"/>
            <p:cNvGrpSpPr/>
            <p:nvPr/>
          </p:nvGrpSpPr>
          <p:grpSpPr>
            <a:xfrm>
              <a:off x="10175735" y="4475018"/>
              <a:ext cx="1721665" cy="1903933"/>
              <a:chOff x="6463583" y="2439932"/>
              <a:chExt cx="942975" cy="1184778"/>
            </a:xfrm>
          </p:grpSpPr>
          <p:sp>
            <p:nvSpPr>
              <p:cNvPr id="267" name="Google Shape;267;p11"/>
              <p:cNvSpPr/>
              <p:nvPr/>
            </p:nvSpPr>
            <p:spPr>
              <a:xfrm>
                <a:off x="6463583" y="2717388"/>
                <a:ext cx="942975" cy="907322"/>
              </a:xfrm>
              <a:prstGeom prst="rect">
                <a:avLst/>
              </a:prstGeom>
              <a:solidFill>
                <a:srgbClr val="4472C4"/>
              </a:solidFill>
              <a:ln cap="flat" cmpd="sng" w="12700">
                <a:solidFill>
                  <a:srgbClr val="2F528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0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Zona  de actividad en grupo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marR="0" rtl="0" algn="ctr">
                  <a:lnSpc>
                    <a:spcPct val="104000"/>
                  </a:lnSpc>
                  <a:spcBef>
                    <a:spcPts val="80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/>
              </a:p>
            </p:txBody>
          </p:sp>
          <p:sp>
            <p:nvSpPr>
              <p:cNvPr id="268" name="Google Shape;268;p11"/>
              <p:cNvSpPr/>
              <p:nvPr/>
            </p:nvSpPr>
            <p:spPr>
              <a:xfrm>
                <a:off x="6785145" y="2439932"/>
                <a:ext cx="299850" cy="104451"/>
              </a:xfrm>
              <a:prstGeom prst="rect">
                <a:avLst/>
              </a:prstGeom>
              <a:solidFill>
                <a:srgbClr val="ED7D31"/>
              </a:solidFill>
              <a:ln cap="flat" cmpd="sng" w="12700">
                <a:solidFill>
                  <a:srgbClr val="AE5A2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9" name="Google Shape;269;p11"/>
            <p:cNvSpPr/>
            <p:nvPr/>
          </p:nvSpPr>
          <p:spPr>
            <a:xfrm>
              <a:off x="8690455" y="3089565"/>
              <a:ext cx="1721665" cy="1183496"/>
            </a:xfrm>
            <a:prstGeom prst="rect">
              <a:avLst/>
            </a:prstGeom>
            <a:solidFill>
              <a:srgbClr val="4472C4"/>
            </a:solidFill>
            <a:ln cap="flat" cmpd="sng" w="12700">
              <a:solidFill>
                <a:srgbClr val="2F52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r>
                <a:rPr b="0" i="0" lang="es-ES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Zona de trabajo autónomo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11"/>
          <p:cNvSpPr/>
          <p:nvPr/>
        </p:nvSpPr>
        <p:spPr>
          <a:xfrm>
            <a:off x="126620" y="479049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"/>
          <p:cNvSpPr/>
          <p:nvPr/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2"/>
          <p:cNvSpPr txBox="1"/>
          <p:nvPr>
            <p:ph type="title"/>
          </p:nvPr>
        </p:nvSpPr>
        <p:spPr>
          <a:xfrm>
            <a:off x="551216" y="643467"/>
            <a:ext cx="11210925" cy="7448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1" lang="es-E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DOCENCIA COMPARTIDA</a:t>
            </a:r>
            <a:br>
              <a:rPr b="1" lang="es-E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s-E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lang="es-ES" sz="3200">
                <a:solidFill>
                  <a:schemeClr val="lt1"/>
                </a:solidFill>
              </a:rPr>
              <a:t>scala de valoración de la docencia compartida</a:t>
            </a:r>
            <a:r>
              <a:rPr lang="es-ES" sz="3200">
                <a:solidFill>
                  <a:schemeClr val="lt1"/>
                </a:solidFill>
              </a:rPr>
              <a:t>" Gately y Gately (2001). 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2"/>
          <p:cNvSpPr txBox="1"/>
          <p:nvPr/>
        </p:nvSpPr>
        <p:spPr>
          <a:xfrm>
            <a:off x="292095" y="1902372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8" name="Google Shape;27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9" name="Google Shape;279;p12"/>
          <p:cNvGraphicFramePr/>
          <p:nvPr/>
        </p:nvGraphicFramePr>
        <p:xfrm>
          <a:off x="532250" y="167522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{ACD4A39A-C151-4249-8C0A-AB9A2164BDF5}</a:tableStyleId>
              </a:tblPr>
              <a:tblGrid>
                <a:gridCol w="8652200"/>
                <a:gridCol w="596025"/>
                <a:gridCol w="596025"/>
                <a:gridCol w="596025"/>
                <a:gridCol w="596025"/>
              </a:tblGrid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3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4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1. Muestro interés por leer con facilidad las señales no verbales de mi pareja.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2. Me siento cómodo moviéndome libremente por el aula cuando hacemos docencia compartida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3. Ambos maestros estamos de acuerdo con los objetivos a trabajar con docencia compartida en el aula.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4. La planificación es espontánea, si es necesario con cambios durante la clase.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5. A menudo expongo los contenidos de la lección durante la sesión de docencia compartida.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6. Las normas y rutinas son desarrolladas en la clase conjuntamente por los dos maestros.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7. Se utilizan diferentes maneras para evaluar a los estudiantes, modificándolas si es necesario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8. Todos los materiales son compartidos en el aula.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9. Estoy familiarizado con los métodos y materiales utilizados en esta área de contenido.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3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10. Las modificaciones de los objetivos de aprendizaje para los estudiantes con necesidades específicas de apoyo se incorporan al aula.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11. La planificación de las clases es una responsabilidad compartida de los dos profesores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12. La conducción de la clase se hace libremente entre los dos maestros.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13. Se utiliza una variedad de técnicas de gestión del aula para mejorar el aprendizaje de todos los estudiantes.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14. La comunicación entre los dos maestros es abierta y fluida.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15. Me siento seguro del conocimiento que tiene mi compañero sobre el contenido del área.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16. Me siento seguro de mi propio conocimiento sobre el contenido del área.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37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17. Los objetivos de aprendizaje de todos los alumnos forman parte de la programación de aula.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206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18. Hay tiempo asignado (o se encuentra) para la planificación entre los dos maestros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37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19. Los alumnos aceptan ambos maestros como iguales en el proceso de aprendizaje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  <a:tr h="37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222222"/>
                          </a:solidFill>
                        </a:rPr>
                        <a:t>20. Los aspectos de comportamiento en el aula son una responsabilidad compartida entre los dos profesores.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rgbClr val="000000"/>
                          </a:solidFill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2825" marL="528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"/>
          <p:cNvSpPr txBox="1"/>
          <p:nvPr>
            <p:ph type="title"/>
          </p:nvPr>
        </p:nvSpPr>
        <p:spPr>
          <a:xfrm>
            <a:off x="1758939" y="251423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COMPARTIDA. (Documento de trabajo)</a:t>
            </a:r>
            <a:endParaRPr/>
          </a:p>
        </p:txBody>
      </p:sp>
      <p:sp>
        <p:nvSpPr>
          <p:cNvPr id="188" name="Google Shape;188;p3"/>
          <p:cNvSpPr txBox="1"/>
          <p:nvPr/>
        </p:nvSpPr>
        <p:spPr>
          <a:xfrm>
            <a:off x="292095" y="1902372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Modelo en el que varios docentes </a:t>
            </a: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trabajan de forma conjunta </a:t>
            </a: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 atender la </a:t>
            </a: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diversidad del alumnado</a:t>
            </a: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objetivo de este documento es ayudarnos a </a:t>
            </a: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gestionar los recursos </a:t>
            </a: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crear </a:t>
            </a: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buenas estructuras organizativas y metodológicas</a:t>
            </a: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que dinamicen la presencia de dos profesores dentro del aula para conseguir que sea un recurso que favorezca buenas prácticas inclusivas.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189" name="Google Shape;1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"/>
          <p:cNvSpPr txBox="1"/>
          <p:nvPr>
            <p:ph type="title"/>
          </p:nvPr>
        </p:nvSpPr>
        <p:spPr>
          <a:xfrm>
            <a:off x="1758939" y="251423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</a:t>
            </a:r>
            <a:endParaRPr/>
          </a:p>
        </p:txBody>
      </p:sp>
      <p:sp>
        <p:nvSpPr>
          <p:cNvPr id="195" name="Google Shape;195;p4"/>
          <p:cNvSpPr txBox="1"/>
          <p:nvPr/>
        </p:nvSpPr>
        <p:spPr>
          <a:xfrm>
            <a:off x="360954" y="974117"/>
            <a:ext cx="11036295" cy="5495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CAMBIO DE MODELO HACIA UN DISEÑO UNIVERSAL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Desarrollo de productos y </a:t>
            </a:r>
            <a:r>
              <a:rPr b="1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entornos de fácil acceso </a:t>
            </a: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para el mayor número de personas posible, sin la necesidad de adaptarlos o rediseñarlos de una forma especial.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Es un modelo de diseño basado en la diversidad humana, la inclusión social y la igualdad.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El diseño universal es parte esencial de la estrategia para conseguir una sociedad en la que todas las personas pueden participar.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ORIGEN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1800"/>
              <a:buFont typeface="Calibri"/>
              <a:buChar char="•"/>
            </a:pPr>
            <a:r>
              <a:rPr b="0" i="0" lang="es-ES" sz="18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Políticas europeas de accesibilidad y del </a:t>
            </a:r>
            <a:r>
              <a:rPr b="0" i="0" lang="es-ES" sz="1800" u="sng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Instituto Europeo de Diseño</a:t>
            </a:r>
            <a:r>
              <a:rPr b="0" i="0" lang="es-ES" sz="18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 (EIDD). 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1800"/>
              <a:buFont typeface="Calibri"/>
              <a:buChar char="•"/>
            </a:pPr>
            <a:r>
              <a:rPr b="0" i="0" lang="es-ES" sz="18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En la Declaración de Estocolmo del EIDD (2004) se afirma que el Diseño para Todos es un planteamiento holístico e innovador, que constituye un reto ético y creativo para todos los diseñadores, empresarios, administradores y dirigentes políticos. (EIDD. Declaration de Stockholm, 2004)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900"/>
              </a:buClr>
              <a:buSzPts val="1800"/>
              <a:buFont typeface="Calibri"/>
              <a:buChar char="•"/>
            </a:pPr>
            <a:r>
              <a:rPr b="0" i="0" lang="es-ES" sz="1800" u="sng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https://web.archive.org/web/20130810002235/http://www.designforalleurope.org/About-EIDD/</a:t>
            </a:r>
            <a:endParaRPr b="0" i="0" sz="1800" u="none" cap="none" strike="noStrike">
              <a:solidFill>
                <a:srgbClr val="0099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sultado de imagen de diseño universal arquitectura ejemplos" id="201" name="Google Shape;201;p5"/>
          <p:cNvPicPr preferRelativeResize="0"/>
          <p:nvPr/>
        </p:nvPicPr>
        <p:blipFill rotWithShape="1">
          <a:blip r:embed="rId3">
            <a:alphaModFix/>
          </a:blip>
          <a:srcRect b="0" l="0" r="0" t="14122"/>
          <a:stretch/>
        </p:blipFill>
        <p:spPr>
          <a:xfrm>
            <a:off x="-66655" y="-161665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5"/>
          <p:cNvSpPr/>
          <p:nvPr/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lt1">
              <a:alpha val="9294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5"/>
          <p:cNvSpPr txBox="1"/>
          <p:nvPr>
            <p:ph type="title"/>
          </p:nvPr>
        </p:nvSpPr>
        <p:spPr>
          <a:xfrm>
            <a:off x="523875" y="5317240"/>
            <a:ext cx="11210925" cy="7448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alibri"/>
              <a:buNone/>
            </a:pPr>
            <a:r>
              <a:rPr b="1" lang="es-ES" sz="3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DISEÑO UNIVERSAL</a:t>
            </a:r>
            <a:endParaRPr/>
          </a:p>
        </p:txBody>
      </p:sp>
      <p:cxnSp>
        <p:nvCxnSpPr>
          <p:cNvPr id="204" name="Google Shape;204;p5"/>
          <p:cNvCxnSpPr/>
          <p:nvPr/>
        </p:nvCxnSpPr>
        <p:spPr>
          <a:xfrm>
            <a:off x="0" y="5241983"/>
            <a:ext cx="12192000" cy="0"/>
          </a:xfrm>
          <a:prstGeom prst="straightConnector1">
            <a:avLst/>
          </a:prstGeom>
          <a:noFill/>
          <a:ln cap="flat" cmpd="sng" w="41275">
            <a:solidFill>
              <a:schemeClr val="lt1">
                <a:alpha val="8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5" name="Google Shape;205;p5"/>
          <p:cNvCxnSpPr/>
          <p:nvPr/>
        </p:nvCxnSpPr>
        <p:spPr>
          <a:xfrm>
            <a:off x="0" y="6134852"/>
            <a:ext cx="12192000" cy="0"/>
          </a:xfrm>
          <a:prstGeom prst="straightConnector1">
            <a:avLst/>
          </a:prstGeom>
          <a:noFill/>
          <a:ln cap="flat" cmpd="sng" w="41275">
            <a:solidFill>
              <a:schemeClr val="lt1">
                <a:alpha val="8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p5"/>
          <p:cNvSpPr txBox="1"/>
          <p:nvPr/>
        </p:nvSpPr>
        <p:spPr>
          <a:xfrm>
            <a:off x="66675" y="1596213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1" name="Google Shape;211;p6"/>
          <p:cNvCxnSpPr/>
          <p:nvPr/>
        </p:nvCxnSpPr>
        <p:spPr>
          <a:xfrm>
            <a:off x="6096000" y="477749"/>
            <a:ext cx="0" cy="3657600"/>
          </a:xfrm>
          <a:prstGeom prst="straightConnector1">
            <a:avLst/>
          </a:prstGeom>
          <a:noFill/>
          <a:ln cap="flat" cmpd="dbl" w="1016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2" name="Google Shape;212;p6"/>
          <p:cNvSpPr/>
          <p:nvPr/>
        </p:nvSpPr>
        <p:spPr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cap="sq" cmpd="thinThick" w="12700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6"/>
          <p:cNvSpPr txBox="1"/>
          <p:nvPr>
            <p:ph type="title"/>
          </p:nvPr>
        </p:nvSpPr>
        <p:spPr>
          <a:xfrm>
            <a:off x="674078" y="5875533"/>
            <a:ext cx="11139854" cy="9304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  <a:buNone/>
            </a:pP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 en el aula …</a:t>
            </a: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¿Cómo lo podemos hacer?</a:t>
            </a: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Ventajas e inconvenientes</a:t>
            </a:r>
            <a:br>
              <a:rPr b="1" lang="es-ES" sz="3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4" name="Google Shape;214;p6"/>
          <p:cNvPicPr preferRelativeResize="0"/>
          <p:nvPr/>
        </p:nvPicPr>
        <p:blipFill rotWithShape="1">
          <a:blip r:embed="rId3">
            <a:alphaModFix/>
          </a:blip>
          <a:srcRect b="0" l="7682" r="4477" t="0"/>
          <a:stretch/>
        </p:blipFill>
        <p:spPr>
          <a:xfrm>
            <a:off x="1292217" y="307731"/>
            <a:ext cx="3511563" cy="39976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sultado de imagen de diseño universal arquitectura ejemplos" id="215" name="Google Shape;215;p6"/>
          <p:cNvPicPr preferRelativeResize="0"/>
          <p:nvPr/>
        </p:nvPicPr>
        <p:blipFill rotWithShape="1">
          <a:blip r:embed="rId4">
            <a:alphaModFix/>
          </a:blip>
          <a:srcRect b="0" l="0" r="0" t="14122"/>
          <a:stretch/>
        </p:blipFill>
        <p:spPr>
          <a:xfrm>
            <a:off x="6416043" y="772070"/>
            <a:ext cx="5455917" cy="30689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Google Shape;216;p6"/>
          <p:cNvCxnSpPr/>
          <p:nvPr/>
        </p:nvCxnSpPr>
        <p:spPr>
          <a:xfrm>
            <a:off x="2209800" y="5738691"/>
            <a:ext cx="7772400" cy="0"/>
          </a:xfrm>
          <a:prstGeom prst="straightConnector1">
            <a:avLst/>
          </a:prstGeom>
          <a:noFill/>
          <a:ln cap="flat" cmpd="sng" w="22225">
            <a:solidFill>
              <a:srgbClr val="D9D9D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7" name="Google Shape;217;p6"/>
          <p:cNvSpPr txBox="1"/>
          <p:nvPr/>
        </p:nvSpPr>
        <p:spPr>
          <a:xfrm>
            <a:off x="122093" y="-513343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7"/>
          <p:cNvSpPr txBox="1"/>
          <p:nvPr>
            <p:ph type="title"/>
          </p:nvPr>
        </p:nvSpPr>
        <p:spPr>
          <a:xfrm>
            <a:off x="1758939" y="251423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</a:t>
            </a:r>
            <a:endParaRPr/>
          </a:p>
        </p:txBody>
      </p:sp>
      <p:sp>
        <p:nvSpPr>
          <p:cNvPr id="223" name="Google Shape;223;p7"/>
          <p:cNvSpPr txBox="1"/>
          <p:nvPr/>
        </p:nvSpPr>
        <p:spPr>
          <a:xfrm>
            <a:off x="485645" y="1916226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MOMENTOS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Refuerzos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Los apoyos o especialistas en AL y PT.</a:t>
            </a:r>
            <a:endParaRPr b="1" i="0" sz="3200" u="none" cap="none" strike="noStrike">
              <a:solidFill>
                <a:srgbClr val="00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La incorporación de los grupos de PMAR con su grupo de referencia.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El profesorado que asume los apoyos en compensatoria.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Alumnado de Aleph-tea.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200"/>
              <a:buFont typeface="Calibri"/>
              <a:buChar char="•"/>
            </a:pPr>
            <a:r>
              <a:rPr b="0" i="0" lang="es-ES" sz="32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Los auxiliares de conversación.</a:t>
            </a:r>
            <a:endParaRPr/>
          </a:p>
        </p:txBody>
      </p:sp>
      <p:pic>
        <p:nvPicPr>
          <p:cNvPr id="224" name="Google Shape;2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"/>
          <p:cNvSpPr txBox="1"/>
          <p:nvPr>
            <p:ph type="title"/>
          </p:nvPr>
        </p:nvSpPr>
        <p:spPr>
          <a:xfrm>
            <a:off x="1758939" y="251423"/>
            <a:ext cx="8674098" cy="458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</a:t>
            </a:r>
            <a:endParaRPr/>
          </a:p>
        </p:txBody>
      </p:sp>
      <p:sp>
        <p:nvSpPr>
          <p:cNvPr id="230" name="Google Shape;230;p8"/>
          <p:cNvSpPr txBox="1"/>
          <p:nvPr/>
        </p:nvSpPr>
        <p:spPr>
          <a:xfrm>
            <a:off x="250900" y="1299641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Ventajas para el alumnado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Ayuda está a disposición de todo el alumnado.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Nadie queda etiquetado.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Favorecen del aprendizaje con sus compañeros y compañeras.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Mantienen como referente al profesor del aula.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Siguen el contenido de la clase.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0099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084A6"/>
                </a:solidFill>
                <a:latin typeface="Arial"/>
                <a:ea typeface="Arial"/>
                <a:cs typeface="Arial"/>
                <a:sym typeface="Arial"/>
              </a:rPr>
              <a:t>Y para el profesorado</a:t>
            </a:r>
            <a:endParaRPr/>
          </a:p>
          <a:p>
            <a:pPr indent="0" lvl="1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rgbClr val="2084A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Compartir y elaborar nuevos materiales o metodologías de trabajo; 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compartir la evaluación (más educativa o psicopedagógica) y el seguimiento de los alumnos.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Darse apoyo mutuo frente las dificultades favoreciendo la gestión del aula y el clima de trabajo. </a:t>
            </a:r>
            <a:endParaRPr/>
          </a:p>
          <a:p>
            <a:pPr indent="-342900" lvl="1" marL="800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Calibri"/>
              <a:buChar char="•"/>
            </a:pPr>
            <a:r>
              <a:rPr b="0" i="0" lang="es-ES" sz="2400" u="none" cap="none" strike="noStrik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Construcción conocimiento conjunto.</a:t>
            </a:r>
            <a:endParaRPr/>
          </a:p>
        </p:txBody>
      </p:sp>
      <p:pic>
        <p:nvPicPr>
          <p:cNvPr id="231" name="Google Shape;23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"/>
          <p:cNvSpPr txBox="1"/>
          <p:nvPr>
            <p:ph type="title"/>
          </p:nvPr>
        </p:nvSpPr>
        <p:spPr>
          <a:xfrm>
            <a:off x="1325431" y="359169"/>
            <a:ext cx="10515600" cy="668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ts val="2400"/>
              <a:buFont typeface="Arial"/>
              <a:buNone/>
            </a:pPr>
            <a:r>
              <a:rPr b="1" lang="es-ES"/>
              <a:t>DOCENCIA COMPARTIDA</a:t>
            </a:r>
            <a:endParaRPr/>
          </a:p>
        </p:txBody>
      </p:sp>
      <p:sp>
        <p:nvSpPr>
          <p:cNvPr id="237" name="Google Shape;237;p9"/>
          <p:cNvSpPr txBox="1"/>
          <p:nvPr/>
        </p:nvSpPr>
        <p:spPr>
          <a:xfrm>
            <a:off x="292095" y="1902372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Google Shape;23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9" name="Google Shape;239;p9"/>
          <p:cNvGraphicFramePr/>
          <p:nvPr/>
        </p:nvGraphicFramePr>
        <p:xfrm>
          <a:off x="209044" y="10138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{ACD4A39A-C151-4249-8C0A-AB9A2164BDF5}</a:tableStyleId>
              </a:tblPr>
              <a:tblGrid>
                <a:gridCol w="626050"/>
                <a:gridCol w="1702100"/>
                <a:gridCol w="3040600"/>
                <a:gridCol w="3190700"/>
                <a:gridCol w="3131775"/>
              </a:tblGrid>
              <a:tr h="328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NIVELES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TIPO DE APOYO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INTERVENCIONES DE LOS DOCENTES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OPORTUNIDAD DE LA MEDIDA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IMPLICACIONES PARA LA COORDINACIÓN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551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Sentarse al lado de un alumno y ofrecerle ayuda.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ayuda a hacer las tareas de clase, si hace falta va adaptando los materiales. El docente del aula conduce la clase.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Adecuado para alumnado con discapacidades importantes y alto grado de dependencia.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No es indispensable una coordinación. Hace falta conocer el contenido que se trabaja y haber pactado el tipo de intervención.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551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Ofrecer ayuda a un alumno/a aumentando progresivamente la distancia.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ayuda a un alumno, sin estar siempre a su lado, y a otros más ocasionalmente.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Adecuado para favorecer La autonomía del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alumno dentro del aula. Mejor si también puede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ayudar a otros alumnos.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Requiere poca coordinación, habría que intercambiar valoraciones. Conocimiento de los contenidos.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994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Agrupar temporalmente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Determinados alumnos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dentro del aula.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y el de área trabajan con un pequeño grupo cada uno dentro del aula. Se realizan actividades adaptadas o se trabaja los mismos contenidos que el resto.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En ciertos momentos que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algunos alumnos necesitan más ayuda. Positivo que haya flexibilidad para cambiar los grupos. Siempre que se pueda, es mejor que los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grupos sean heterogéneos.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Coordinación para acordar el sentido de las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adaptaciones; quien las prepara o hacerlo conjuntamente. Compartir el sentido y los objetivos de las actividades.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55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profesor de apoyo se va moviendo por el aula y ayuda a todos los alumnos. </a:t>
                      </a:r>
                      <a:endParaRPr/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Los dos se desplazan por el aula e interaccionan con todos.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Cuando no hay alumnos con graves necesidades o con muy poca Autonomía personal. Se ha de prever y acordar que alumnos son susceptibles de más observación y apoyo.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Los docentes han de compartir el sentido y los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objetivos de la actividad; los criterios de intervención y la valoración del trabajo conjunto.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724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Trabajo cooperativo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en grupos heterogéneos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se hace cargo del apoyo a alguno/s grupo/s y el docente de la materia de los otros.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Interesante para fomentar la inclusión y la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cooperación entre alumnos. Ideal para iniciar esta nueva metodología 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consolidarla.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Los docentes deben compartir el sentido y los objetivos de la actividad; los criterios de intervención y la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valoración del trabajo conjunto.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551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Los dos docentes conducen la actividad en el aula conjuntamente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Un docente introduce la actividad pero enseguida los dos van haciendo aportaciones, sugerencias y comentarios.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La actividad es dinámica y se enriquece al alumnado con las diferentes aportaciones y puntos de vista de cada docente. Pueden ver un buen modelo de colaboración.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Se debe preparar la actividad conjuntamente, conocer bien los contenidos y acordar el tipo de intervenciones. Es necesaria una buena comunicación, confianza mutua y diálogo permanente.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  <a:tr h="724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lleva la actividad.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El docente de apoyo conduce la actividad y el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docente de área proporciona apoyo a los que más lo necesitan o al grupo en general.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Permite que el docente de área pueda observar y conocer mejor a los alumnos. Para introducir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contenidos o metodologías en las que el docente de apoyo puede aportar innovaciones.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u="none" cap="none" strike="noStrike"/>
                        <a:t>Los docentes deben compartir el sentido y los objetivos de la actividad; los criterios de intervención y la valoración del trabajo conjunto.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0"/>
          <p:cNvSpPr txBox="1"/>
          <p:nvPr>
            <p:ph type="title"/>
          </p:nvPr>
        </p:nvSpPr>
        <p:spPr>
          <a:xfrm>
            <a:off x="2001982" y="219106"/>
            <a:ext cx="10515600" cy="542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84A6"/>
              </a:buClr>
              <a:buSzPct val="100000"/>
              <a:buFont typeface="Arial"/>
              <a:buNone/>
            </a:pPr>
            <a:r>
              <a:rPr b="1" lang="es-ES" sz="2700"/>
              <a:t>DOCENCIA</a:t>
            </a:r>
            <a:r>
              <a:rPr b="1" lang="es-E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s-ES" sz="2700"/>
              <a:t>COMPARTIDA. </a:t>
            </a:r>
            <a:br>
              <a:rPr b="1" lang="es-ES" sz="2700"/>
            </a:br>
            <a:r>
              <a:rPr b="1" lang="es-ES"/>
              <a:t>La coordinación y toma de decisiones.</a:t>
            </a:r>
            <a:endParaRPr b="1" sz="2700"/>
          </a:p>
        </p:txBody>
      </p:sp>
      <p:sp>
        <p:nvSpPr>
          <p:cNvPr id="245" name="Google Shape;245;p10"/>
          <p:cNvSpPr txBox="1"/>
          <p:nvPr/>
        </p:nvSpPr>
        <p:spPr>
          <a:xfrm>
            <a:off x="292095" y="1902372"/>
            <a:ext cx="11036295" cy="4258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6" name="Google Shape;24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859" y="161675"/>
            <a:ext cx="895572" cy="66873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7" name="Google Shape;247;p10"/>
          <p:cNvGraphicFramePr/>
          <p:nvPr/>
        </p:nvGraphicFramePr>
        <p:xfrm>
          <a:off x="554183" y="127461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{ACD4A39A-C151-4249-8C0A-AB9A2164BDF5}</a:tableStyleId>
              </a:tblPr>
              <a:tblGrid>
                <a:gridCol w="862575"/>
                <a:gridCol w="3626300"/>
                <a:gridCol w="3572325"/>
                <a:gridCol w="3284525"/>
              </a:tblGrid>
              <a:tr h="22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cap="none" strike="noStrike"/>
                        <a:t>ANTES DE LA DOCENCIA</a:t>
                      </a:r>
                      <a:endParaRPr b="1" sz="1100" u="none" cap="none" strike="noStrike">
                        <a:solidFill>
                          <a:srgbClr val="2F54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cap="none" strike="noStrike"/>
                        <a:t>DURANTE LA DOCENCIA</a:t>
                      </a:r>
                      <a:endParaRPr b="1" sz="1100" u="none" cap="none" strike="noStrike">
                        <a:solidFill>
                          <a:srgbClr val="2F54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cap="none" strike="noStrike"/>
                        <a:t>DESPUÉS DE LA DOCENCIA</a:t>
                      </a:r>
                      <a:endParaRPr b="1" sz="1100" u="none" cap="none" strike="noStrike">
                        <a:solidFill>
                          <a:srgbClr val="2F54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</a:tr>
              <a:tr h="2170375">
                <a:tc>
                  <a:txBody>
                    <a:bodyPr/>
                    <a:lstStyle/>
                    <a:p>
                      <a:pPr indent="0" lvl="0" marL="71755" marR="71755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Funciones y necesidades </a:t>
                      </a:r>
                      <a:endParaRPr/>
                    </a:p>
                    <a:p>
                      <a:pPr indent="0" lvl="0" marL="71755" marR="71755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¿Quién gestionará el aula y de qué manera?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¿La metodología que se usará para favorecer la docencia compartida?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¿Cómo nos podemos apoyar?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¿Qué recursos necesitamos y quién los prepara?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¿Hay alumnos en el aula con necesidades educativas específicas?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¿Qué ayudas debemos ofrecer y cómo?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¿Las funciones de cada profesor son las adecuadas?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¿Vamos ajustando la planificación a las necesidades del día a día?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¿Nos damos apoyo mutuo?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¿Estamos dando el mismo mensaje al alumnado (sobre la disciplina, las normas de trabajo, los objetivos básicos, etc.)?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¿Las funciones planificadas para cada uno han sido las adecuadas?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¿Hemos ajustado la planificación inicial a las necesidades que iban surgiendo?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¿Nos hemos dado apoyo mutuo?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¿Los cambios introducidos han mejorado el trabajo en el aula?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</a:tr>
              <a:tr h="1279075">
                <a:tc>
                  <a:txBody>
                    <a:bodyPr/>
                    <a:lstStyle/>
                    <a:p>
                      <a:pPr indent="0" lvl="0" marL="71755" marR="71755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Coordinación</a:t>
                      </a:r>
                      <a:endParaRPr/>
                    </a:p>
                    <a:p>
                      <a:pPr indent="0" lvl="0" marL="71755" marR="71755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¿Cuántas veces y en qué horario nos vamos a coordinar?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¿Sobre qué aspectos vamos a centrar las reuniones?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¿Las reuniones de coordinación nos son útiles?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¿Tenemos el tiempo necesario para discutir la planificación, el progreso y los problemas?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¿Nos hemos reunido y hemos tenido el tiempo necesario para hacer el seguimiento de nuestro trabajo?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¿Hemos hablado de todos los temas importantes?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</a:tr>
              <a:tr h="1503050">
                <a:tc>
                  <a:txBody>
                    <a:bodyPr/>
                    <a:lstStyle/>
                    <a:p>
                      <a:pPr indent="0" lvl="0" marL="71755" marR="71755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Evaluación</a:t>
                      </a:r>
                      <a:endParaRPr/>
                    </a:p>
                    <a:p>
                      <a:pPr indent="0" lvl="0" marL="71755" marR="71755" rtl="0" algn="l">
                        <a:lnSpc>
                          <a:spcPct val="104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b="1" sz="1400" u="none" cap="none" strike="noStrike">
                        <a:solidFill>
                          <a:srgbClr val="2F54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¿Qué aspectos vamos a tener en cuenta para valorar el progreso del alumnado?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¿Qué aspectos vamos a tener en cuenta para valorar el trabajo conjunto?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¿Todos los alumnos del aula van progresando?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¿Trabajamos a gusto?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¿Qué cambios deberíamos introducir?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¿Cómo podemos llevar a la práctica las mejoras identificadas?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cap="none" strike="noStrike"/>
                        <a:t>¿Todos los alumnos del aula han podido progresar?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¿El trabajo conjunto nos ha proporcionado nuevas ideas y recursos? </a:t>
                      </a:r>
                      <a:br>
                        <a:rPr lang="es-ES" sz="1400" u="none" cap="none" strike="noStrike"/>
                      </a:br>
                      <a:r>
                        <a:rPr lang="es-ES" sz="1400" u="none" cap="none" strike="noStrike"/>
                        <a:t>En situaciones futuras, ¿qué cambiaríamos?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125" marL="661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2019-10-21T12:01:15Z</dcterms:created>
  <dc:creator>PILAR RODRIGUEZ RAMOS</dc:creator>
</cp:coreProperties>
</file>